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26"/>
  </p:notesMasterIdLst>
  <p:sldIdLst>
    <p:sldId id="256" r:id="rId2"/>
    <p:sldId id="257" r:id="rId3"/>
    <p:sldId id="286" r:id="rId4"/>
    <p:sldId id="285" r:id="rId5"/>
    <p:sldId id="288" r:id="rId6"/>
    <p:sldId id="266" r:id="rId7"/>
    <p:sldId id="265" r:id="rId8"/>
    <p:sldId id="267" r:id="rId9"/>
    <p:sldId id="279" r:id="rId10"/>
    <p:sldId id="268" r:id="rId11"/>
    <p:sldId id="278" r:id="rId12"/>
    <p:sldId id="280" r:id="rId13"/>
    <p:sldId id="281" r:id="rId14"/>
    <p:sldId id="282" r:id="rId15"/>
    <p:sldId id="287" r:id="rId16"/>
    <p:sldId id="273" r:id="rId17"/>
    <p:sldId id="274" r:id="rId18"/>
    <p:sldId id="276" r:id="rId19"/>
    <p:sldId id="275" r:id="rId20"/>
    <p:sldId id="261" r:id="rId21"/>
    <p:sldId id="283" r:id="rId22"/>
    <p:sldId id="284" r:id="rId23"/>
    <p:sldId id="277" r:id="rId24"/>
    <p:sldId id="26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34" autoAdjust="0"/>
    <p:restoredTop sz="84982" autoAdjust="0"/>
  </p:normalViewPr>
  <p:slideViewPr>
    <p:cSldViewPr>
      <p:cViewPr varScale="1">
        <p:scale>
          <a:sx n="66" d="100"/>
          <a:sy n="66" d="100"/>
        </p:scale>
        <p:origin x="-127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Spent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-6.172839506172847E-3"/>
                  <c:y val="-1.4030166404401976E-2"/>
                </c:manualLayout>
              </c:layout>
              <c:showVal val="1"/>
            </c:dLbl>
            <c:dLbl>
              <c:idx val="1"/>
              <c:layout>
                <c:manualLayout>
                  <c:x val="-4.7839506172839504E-2"/>
                  <c:y val="-2.2448266247043235E-2"/>
                </c:manualLayout>
              </c:layout>
              <c:showVal val="1"/>
            </c:dLbl>
            <c:dLbl>
              <c:idx val="2"/>
              <c:layout>
                <c:manualLayout>
                  <c:x val="-3.549382716049395E-2"/>
                  <c:y val="-8.4180998426412156E-3"/>
                </c:manualLayout>
              </c:layout>
              <c:showVal val="1"/>
            </c:dLbl>
            <c:numFmt formatCode="&quot;$&quot;#,##0.00" sourceLinked="0"/>
            <c:showVal val="1"/>
          </c:dLbls>
          <c:cat>
            <c:strRef>
              <c:f>Sheet1!$A$2:$A$4</c:f>
              <c:strCache>
                <c:ptCount val="3"/>
                <c:pt idx="0">
                  <c:v>Equipment</c:v>
                </c:pt>
                <c:pt idx="1">
                  <c:v>Human</c:v>
                </c:pt>
                <c:pt idx="2">
                  <c:v>Overall</c:v>
                </c:pt>
              </c:strCache>
            </c:strRef>
          </c:cat>
          <c:val>
            <c:numRef>
              <c:f>Sheet1!$B$2:$B$4</c:f>
              <c:numCache>
                <c:formatCode>#,##0.00</c:formatCode>
                <c:ptCount val="3"/>
                <c:pt idx="0" formatCode="General">
                  <c:v>919.41</c:v>
                </c:pt>
                <c:pt idx="1">
                  <c:v>32062.649999999954</c:v>
                </c:pt>
                <c:pt idx="2" formatCode="General">
                  <c:v>32982.060000000005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Estimated</c:v>
                </c:pt>
              </c:strCache>
            </c:strRef>
          </c:tx>
          <c:spPr>
            <a:solidFill>
              <a:srgbClr val="00B0F0"/>
            </a:solidFill>
          </c:spPr>
          <c:dLbls>
            <c:dLbl>
              <c:idx val="0"/>
              <c:layout>
                <c:manualLayout>
                  <c:x val="4.0123456790123482E-2"/>
                  <c:y val="-5.3314632336727598E-2"/>
                </c:manualLayout>
              </c:layout>
              <c:showVal val="1"/>
            </c:dLbl>
            <c:dLbl>
              <c:idx val="1"/>
              <c:layout>
                <c:manualLayout>
                  <c:x val="4.6296296296296476E-3"/>
                  <c:y val="-4.2090499213206158E-2"/>
                </c:manualLayout>
              </c:layout>
              <c:showVal val="1"/>
            </c:dLbl>
            <c:dLbl>
              <c:idx val="2"/>
              <c:layout>
                <c:manualLayout>
                  <c:x val="7.716049382716081E-3"/>
                  <c:y val="-3.6478432651445243E-2"/>
                </c:manualLayout>
              </c:layout>
              <c:showVal val="1"/>
            </c:dLbl>
            <c:numFmt formatCode="&quot;$&quot;#,##0.00" sourceLinked="0"/>
            <c:showVal val="1"/>
          </c:dLbls>
          <c:cat>
            <c:strRef>
              <c:f>Sheet1!$A$2:$A$4</c:f>
              <c:strCache>
                <c:ptCount val="3"/>
                <c:pt idx="0">
                  <c:v>Equipment</c:v>
                </c:pt>
                <c:pt idx="1">
                  <c:v>Human</c:v>
                </c:pt>
                <c:pt idx="2">
                  <c:v>Overall</c:v>
                </c:pt>
              </c:strCache>
            </c:strRef>
          </c:cat>
          <c:val>
            <c:numRef>
              <c:f>Sheet1!$C$2:$C$4</c:f>
              <c:numCache>
                <c:formatCode>#,##0.00</c:formatCode>
                <c:ptCount val="3"/>
                <c:pt idx="0" formatCode="General">
                  <c:v>1177.02</c:v>
                </c:pt>
                <c:pt idx="1">
                  <c:v>35617</c:v>
                </c:pt>
                <c:pt idx="2" formatCode="General">
                  <c:v>36794.020000000004</c:v>
                </c:pt>
              </c:numCache>
            </c:numRef>
          </c:val>
        </c:ser>
        <c:dLbls>
          <c:showVal val="1"/>
        </c:dLbls>
        <c:shape val="cylinder"/>
        <c:axId val="166667008"/>
        <c:axId val="166668928"/>
        <c:axId val="0"/>
      </c:bar3DChart>
      <c:catAx>
        <c:axId val="16666700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Resources</a:t>
                </a:r>
                <a:endParaRPr lang="en-US" dirty="0"/>
              </a:p>
            </c:rich>
          </c:tx>
          <c:layout/>
        </c:title>
        <c:numFmt formatCode="&quot;$&quot;#,##0.00" sourceLinked="0"/>
        <c:tickLblPos val="nextTo"/>
        <c:crossAx val="166668928"/>
        <c:crosses val="autoZero"/>
        <c:auto val="1"/>
        <c:lblAlgn val="ctr"/>
        <c:lblOffset val="100"/>
      </c:catAx>
      <c:valAx>
        <c:axId val="166668928"/>
        <c:scaling>
          <c:orientation val="minMax"/>
          <c:max val="38000"/>
          <c:min val="0"/>
        </c:scaling>
        <c:axPos val="l"/>
        <c:majorGridlines/>
        <c:numFmt formatCode="&quot;$&quot;#,##0" sourceLinked="0"/>
        <c:tickLblPos val="nextTo"/>
        <c:crossAx val="166667008"/>
        <c:crosses val="autoZero"/>
        <c:crossBetween val="between"/>
        <c:majorUnit val="5000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82F983-3204-4130-BB30-EC298DE920D9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</dgm:pt>
    <dgm:pt modelId="{57110514-65C8-442E-903E-0CD50E7F4CC4}">
      <dgm:prSet phldrT="[Text]"/>
      <dgm:spPr>
        <a:solidFill>
          <a:srgbClr val="92D050">
            <a:alpha val="5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dirty="0" smtClean="0"/>
            <a:t>Book Information</a:t>
          </a:r>
          <a:endParaRPr lang="en-US" dirty="0"/>
        </a:p>
      </dgm:t>
    </dgm:pt>
    <dgm:pt modelId="{5741B9CB-019B-4049-8BB0-6F8F998D03D2}" type="parTrans" cxnId="{77636A6B-F1D6-4C4D-A4A0-239848E8066D}">
      <dgm:prSet/>
      <dgm:spPr/>
      <dgm:t>
        <a:bodyPr/>
        <a:lstStyle/>
        <a:p>
          <a:endParaRPr lang="en-US"/>
        </a:p>
      </dgm:t>
    </dgm:pt>
    <dgm:pt modelId="{4E5D0618-ABB0-4B9E-B746-F36432ADCBDA}" type="sibTrans" cxnId="{77636A6B-F1D6-4C4D-A4A0-239848E8066D}">
      <dgm:prSet/>
      <dgm:spPr/>
      <dgm:t>
        <a:bodyPr/>
        <a:lstStyle/>
        <a:p>
          <a:endParaRPr lang="en-US"/>
        </a:p>
      </dgm:t>
    </dgm:pt>
    <dgm:pt modelId="{01902BD8-95C2-46C5-AE82-B0550210AC37}">
      <dgm:prSet phldrT="[Text]"/>
      <dgm:spPr>
        <a:solidFill>
          <a:srgbClr val="002060">
            <a:alpha val="5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dirty="0" smtClean="0"/>
            <a:t>User Information</a:t>
          </a:r>
          <a:endParaRPr lang="en-US" dirty="0"/>
        </a:p>
      </dgm:t>
    </dgm:pt>
    <dgm:pt modelId="{D9A54973-537C-49FC-989B-280E990B2E6B}" type="parTrans" cxnId="{78CE10C5-5845-4274-B1C4-0F66565D53E1}">
      <dgm:prSet/>
      <dgm:spPr/>
      <dgm:t>
        <a:bodyPr/>
        <a:lstStyle/>
        <a:p>
          <a:endParaRPr lang="en-US"/>
        </a:p>
      </dgm:t>
    </dgm:pt>
    <dgm:pt modelId="{620ECCED-1F3F-4605-8EE9-2F18A65E0C28}" type="sibTrans" cxnId="{78CE10C5-5845-4274-B1C4-0F66565D53E1}">
      <dgm:prSet/>
      <dgm:spPr/>
      <dgm:t>
        <a:bodyPr/>
        <a:lstStyle/>
        <a:p>
          <a:endParaRPr lang="en-US"/>
        </a:p>
      </dgm:t>
    </dgm:pt>
    <dgm:pt modelId="{B9762BC1-5ECD-4339-83A0-B8044518C916}">
      <dgm:prSet phldrT="[Text]"/>
      <dgm:spPr>
        <a:solidFill>
          <a:srgbClr val="FFC000">
            <a:alpha val="50000"/>
          </a:srgb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en-US" dirty="0" smtClean="0"/>
            <a:t>Transactional Information</a:t>
          </a:r>
          <a:endParaRPr lang="en-US" dirty="0"/>
        </a:p>
      </dgm:t>
    </dgm:pt>
    <dgm:pt modelId="{DA2C64A5-B836-4D15-B89B-AABE08D381F5}" type="sibTrans" cxnId="{FF4CB876-47A8-4359-BD9D-CF36237B8EFD}">
      <dgm:prSet/>
      <dgm:spPr/>
      <dgm:t>
        <a:bodyPr/>
        <a:lstStyle/>
        <a:p>
          <a:endParaRPr lang="en-US"/>
        </a:p>
      </dgm:t>
    </dgm:pt>
    <dgm:pt modelId="{D8D4E2BA-378F-4BD1-B27F-81070A871437}" type="parTrans" cxnId="{FF4CB876-47A8-4359-BD9D-CF36237B8EFD}">
      <dgm:prSet/>
      <dgm:spPr/>
      <dgm:t>
        <a:bodyPr/>
        <a:lstStyle/>
        <a:p>
          <a:endParaRPr lang="en-US"/>
        </a:p>
      </dgm:t>
    </dgm:pt>
    <dgm:pt modelId="{9A6ED38E-AA22-4F77-BBEF-5E5584CF1392}" type="pres">
      <dgm:prSet presAssocID="{5782F983-3204-4130-BB30-EC298DE920D9}" presName="Name0" presStyleCnt="0">
        <dgm:presLayoutVars>
          <dgm:dir/>
          <dgm:resizeHandles val="exact"/>
        </dgm:presLayoutVars>
      </dgm:prSet>
      <dgm:spPr/>
    </dgm:pt>
    <dgm:pt modelId="{D20052EC-9A06-4002-9753-5101366BD3A8}" type="pres">
      <dgm:prSet presAssocID="{57110514-65C8-442E-903E-0CD50E7F4CC4}" presName="Name5" presStyleLbl="vennNode1" presStyleIdx="0" presStyleCnt="3" custLinFactNeighborX="-248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FA1E31-AD0B-4B00-BE3E-296A9FF8E9CD}" type="pres">
      <dgm:prSet presAssocID="{4E5D0618-ABB0-4B9E-B746-F36432ADCBDA}" presName="spac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2EFD2315-4923-4FBD-A43F-943660C5526F}" type="pres">
      <dgm:prSet presAssocID="{B9762BC1-5ECD-4339-83A0-B8044518C916}" presName="Name5" presStyleLbl="venn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A2D546-4E18-48AE-94DA-D036D4F31237}" type="pres">
      <dgm:prSet presAssocID="{DA2C64A5-B836-4D15-B89B-AABE08D381F5}" presName="space" presStyleCnt="0"/>
      <dgm:spPr>
        <a:scene3d>
          <a:camera prst="orthographicFront"/>
          <a:lightRig rig="threePt" dir="t"/>
        </a:scene3d>
        <a:sp3d>
          <a:bevelT/>
        </a:sp3d>
      </dgm:spPr>
    </dgm:pt>
    <dgm:pt modelId="{032FEDC2-E757-4342-BBA5-E51EB9EAB597}" type="pres">
      <dgm:prSet presAssocID="{01902BD8-95C2-46C5-AE82-B0550210AC37}" presName="Name5" presStyleLbl="vennNode1" presStyleIdx="2" presStyleCnt="3" custLinFactNeighborX="24403" custLinFactNeighborY="-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CE10C5-5845-4274-B1C4-0F66565D53E1}" srcId="{5782F983-3204-4130-BB30-EC298DE920D9}" destId="{01902BD8-95C2-46C5-AE82-B0550210AC37}" srcOrd="2" destOrd="0" parTransId="{D9A54973-537C-49FC-989B-280E990B2E6B}" sibTransId="{620ECCED-1F3F-4605-8EE9-2F18A65E0C28}"/>
    <dgm:cxn modelId="{FF4CB876-47A8-4359-BD9D-CF36237B8EFD}" srcId="{5782F983-3204-4130-BB30-EC298DE920D9}" destId="{B9762BC1-5ECD-4339-83A0-B8044518C916}" srcOrd="1" destOrd="0" parTransId="{D8D4E2BA-378F-4BD1-B27F-81070A871437}" sibTransId="{DA2C64A5-B836-4D15-B89B-AABE08D381F5}"/>
    <dgm:cxn modelId="{D96D0BAB-4844-4138-A4C3-368AF1CC79AC}" type="presOf" srcId="{5782F983-3204-4130-BB30-EC298DE920D9}" destId="{9A6ED38E-AA22-4F77-BBEF-5E5584CF1392}" srcOrd="0" destOrd="0" presId="urn:microsoft.com/office/officeart/2005/8/layout/venn3"/>
    <dgm:cxn modelId="{DDB5F9F4-61FC-4FE7-A678-3F2A81297F57}" type="presOf" srcId="{B9762BC1-5ECD-4339-83A0-B8044518C916}" destId="{2EFD2315-4923-4FBD-A43F-943660C5526F}" srcOrd="0" destOrd="0" presId="urn:microsoft.com/office/officeart/2005/8/layout/venn3"/>
    <dgm:cxn modelId="{0BF615F3-BEAC-4A34-BFC8-F82924777173}" type="presOf" srcId="{01902BD8-95C2-46C5-AE82-B0550210AC37}" destId="{032FEDC2-E757-4342-BBA5-E51EB9EAB597}" srcOrd="0" destOrd="0" presId="urn:microsoft.com/office/officeart/2005/8/layout/venn3"/>
    <dgm:cxn modelId="{0AEC1B03-B010-4116-84CD-80FABC363FD7}" type="presOf" srcId="{57110514-65C8-442E-903E-0CD50E7F4CC4}" destId="{D20052EC-9A06-4002-9753-5101366BD3A8}" srcOrd="0" destOrd="0" presId="urn:microsoft.com/office/officeart/2005/8/layout/venn3"/>
    <dgm:cxn modelId="{77636A6B-F1D6-4C4D-A4A0-239848E8066D}" srcId="{5782F983-3204-4130-BB30-EC298DE920D9}" destId="{57110514-65C8-442E-903E-0CD50E7F4CC4}" srcOrd="0" destOrd="0" parTransId="{5741B9CB-019B-4049-8BB0-6F8F998D03D2}" sibTransId="{4E5D0618-ABB0-4B9E-B746-F36432ADCBDA}"/>
    <dgm:cxn modelId="{D401C6BD-1DCE-403F-898D-6F353E6C6666}" type="presParOf" srcId="{9A6ED38E-AA22-4F77-BBEF-5E5584CF1392}" destId="{D20052EC-9A06-4002-9753-5101366BD3A8}" srcOrd="0" destOrd="0" presId="urn:microsoft.com/office/officeart/2005/8/layout/venn3"/>
    <dgm:cxn modelId="{E2536C5F-25CE-42D3-9069-C90226114FCE}" type="presParOf" srcId="{9A6ED38E-AA22-4F77-BBEF-5E5584CF1392}" destId="{F0FA1E31-AD0B-4B00-BE3E-296A9FF8E9CD}" srcOrd="1" destOrd="0" presId="urn:microsoft.com/office/officeart/2005/8/layout/venn3"/>
    <dgm:cxn modelId="{2F62EA46-F332-4106-83B8-7800183B7657}" type="presParOf" srcId="{9A6ED38E-AA22-4F77-BBEF-5E5584CF1392}" destId="{2EFD2315-4923-4FBD-A43F-943660C5526F}" srcOrd="2" destOrd="0" presId="urn:microsoft.com/office/officeart/2005/8/layout/venn3"/>
    <dgm:cxn modelId="{1B8FCD00-B367-41B3-A2AF-52B22446BC9C}" type="presParOf" srcId="{9A6ED38E-AA22-4F77-BBEF-5E5584CF1392}" destId="{11A2D546-4E18-48AE-94DA-D036D4F31237}" srcOrd="3" destOrd="0" presId="urn:microsoft.com/office/officeart/2005/8/layout/venn3"/>
    <dgm:cxn modelId="{3D1B77E0-6DBF-45C8-A201-8731253D4A16}" type="presParOf" srcId="{9A6ED38E-AA22-4F77-BBEF-5E5584CF1392}" destId="{032FEDC2-E757-4342-BBA5-E51EB9EAB597}" srcOrd="4" destOrd="0" presId="urn:microsoft.com/office/officeart/2005/8/layout/venn3"/>
  </dgm:cxnLst>
  <dgm:bg/>
  <dgm:whole>
    <a:effectLst/>
  </dgm:whole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81E65-B9DD-4FED-9017-BE0D318D2271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2BAC1-2C60-455D-B7F9-953094C284A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RFID Module is the </a:t>
            </a:r>
            <a:r>
              <a:rPr lang="en-US" dirty="0" err="1" smtClean="0"/>
              <a:t>SkyeRead</a:t>
            </a:r>
            <a:r>
              <a:rPr lang="en-US" dirty="0" smtClean="0"/>
              <a:t> M1 from </a:t>
            </a:r>
            <a:r>
              <a:rPr lang="en-US" dirty="0" err="1" smtClean="0"/>
              <a:t>Skeytek</a:t>
            </a:r>
            <a:r>
              <a:rPr lang="en-US" dirty="0" smtClean="0"/>
              <a:t>. It</a:t>
            </a:r>
            <a:r>
              <a:rPr lang="en-US" baseline="0" dirty="0" smtClean="0"/>
              <a:t> is in charge of reading the RFID tags that are placed on the scanner station.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usb</a:t>
            </a:r>
            <a:r>
              <a:rPr lang="en-US" baseline="0" dirty="0" smtClean="0"/>
              <a:t> module is the UM232R from FTDI chips. Its function is making possible the </a:t>
            </a:r>
            <a:r>
              <a:rPr lang="en-US" baseline="0" dirty="0" err="1" smtClean="0"/>
              <a:t>conection</a:t>
            </a:r>
            <a:r>
              <a:rPr lang="en-US" baseline="0" dirty="0" smtClean="0"/>
              <a:t> of the scanner to the computer. It is also used as the power supply for the Scanner station.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This block</a:t>
            </a:r>
            <a:r>
              <a:rPr lang="en-US" baseline="0" dirty="0" smtClean="0"/>
              <a:t> diagram shows the components of the scanner connected together.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client has the web based application, which is the most important</a:t>
            </a:r>
            <a:r>
              <a:rPr lang="en-US" baseline="0" dirty="0" smtClean="0"/>
              <a:t> part for the customer. So, it was developed to be simple, and user friendly by dividing the transactions in steps.</a:t>
            </a:r>
          </a:p>
          <a:p>
            <a:r>
              <a:rPr lang="en-US" baseline="0" dirty="0" smtClean="0"/>
              <a:t>The client is responsible to establish the communication with the scanner, and to controls 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</a:t>
            </a:r>
            <a:r>
              <a:rPr lang="en-US" baseline="0" dirty="0" smtClean="0"/>
              <a:t> most important part of the client is the web based application. Because it’s what the customers see when are using our project.</a:t>
            </a:r>
          </a:p>
          <a:p>
            <a:r>
              <a:rPr lang="en-US" baseline="0" dirty="0" smtClean="0"/>
              <a:t>The client is responsible to establish the communication with the scanner, and server.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Now we are going to show you a brief demonstration of our system. First the check</a:t>
            </a:r>
            <a:r>
              <a:rPr lang="en-US" baseline="0" dirty="0" smtClean="0"/>
              <a:t> out process, you select the check out option, then you place and leave your user id on the scanner and start scanning the desired books. </a:t>
            </a:r>
          </a:p>
          <a:p>
            <a:r>
              <a:rPr lang="en-US" baseline="0" dirty="0" smtClean="0"/>
              <a:t>In the check in option, you only have to scan the books that you want to return. After your transaction you receive an email receipt.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This device</a:t>
            </a:r>
            <a:r>
              <a:rPr lang="en-US" baseline="0" dirty="0" smtClean="0"/>
              <a:t> is connected to the client application. Its function is to send the </a:t>
            </a:r>
            <a:r>
              <a:rPr lang="en-US" baseline="0" dirty="0" err="1" smtClean="0"/>
              <a:t>rfid</a:t>
            </a:r>
            <a:r>
              <a:rPr lang="en-US" baseline="0" dirty="0" smtClean="0"/>
              <a:t> tags to the computer station. Its main components are: a microcontroller, a </a:t>
            </a:r>
            <a:r>
              <a:rPr lang="en-US" baseline="0" dirty="0" err="1" smtClean="0"/>
              <a:t>rfid</a:t>
            </a:r>
            <a:r>
              <a:rPr lang="en-US" baseline="0" dirty="0" smtClean="0"/>
              <a:t> module and a </a:t>
            </a:r>
            <a:r>
              <a:rPr lang="en-US" baseline="0" dirty="0" err="1" smtClean="0"/>
              <a:t>usb</a:t>
            </a:r>
            <a:r>
              <a:rPr lang="en-US" baseline="0" dirty="0" smtClean="0"/>
              <a:t> module.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microcontroller</a:t>
            </a:r>
            <a:r>
              <a:rPr lang="en-US" baseline="0" dirty="0" smtClean="0"/>
              <a:t> is an MSP430 from </a:t>
            </a:r>
            <a:r>
              <a:rPr lang="en-US" baseline="0" dirty="0" err="1" smtClean="0"/>
              <a:t>texas</a:t>
            </a:r>
            <a:r>
              <a:rPr lang="en-US" baseline="0" dirty="0" smtClean="0"/>
              <a:t> instrument. It is in charge of establishing and controlling the </a:t>
            </a:r>
            <a:r>
              <a:rPr lang="en-US" baseline="0" dirty="0" err="1" smtClean="0"/>
              <a:t>comunication</a:t>
            </a:r>
            <a:r>
              <a:rPr lang="en-US" baseline="0" dirty="0" smtClean="0"/>
              <a:t> between the other components, the RFID module and the USB Module.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2BAC1-2C60-455D-B7F9-953094C284A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  <a:reflection blurRad="6350" stA="55000" endA="300" endPos="45500" dir="5400000" sy="-100000" algn="bl" rotWithShape="0"/>
                </a:effectLst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 extrusionH="57150">
              <a:bevelT w="19050" h="12700" prst="coolSlant"/>
            </a:sp3d>
          </a:bodyPr>
          <a:lstStyle>
            <a:lvl1pPr>
              <a:defRPr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  <a:reflection blurRad="6350" stA="55000" endA="300" endPos="45500" dir="5400000" sy="-100000" algn="bl" rotWithShape="0"/>
                </a:effectLst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  <a:extLst/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AntsLogo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315200" y="762000"/>
            <a:ext cx="1311028" cy="61532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48FDC5B-8E9D-45E6-A3F9-EE651DC118AB}" type="datetimeFigureOut">
              <a:rPr lang="en-US" smtClean="0"/>
              <a:pPr/>
              <a:t>12/11/2008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5B92379-AF89-4B2F-AA29-770012E25C9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E_G_G\Desktop\Final%20Presentation%20V%20final%20final\BMS_0001.wmv" TargetMode="Externa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14300" y="228600"/>
            <a:ext cx="9372600" cy="9144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800" dirty="0" smtClean="0"/>
              <a:t>Computer Engineering Design Project</a:t>
            </a:r>
            <a:endParaRPr lang="en-US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724400"/>
            <a:ext cx="7239000" cy="1981200"/>
          </a:xfrm>
        </p:spPr>
        <p:txBody>
          <a:bodyPr>
            <a:normAutofit fontScale="92500"/>
          </a:bodyPr>
          <a:lstStyle/>
          <a:p>
            <a:pPr algn="l"/>
            <a:r>
              <a:rPr lang="en-US" sz="2800" dirty="0" smtClean="0"/>
              <a:t>Emanuel Gonzalez – P.M.</a:t>
            </a:r>
          </a:p>
          <a:p>
            <a:pPr algn="l"/>
            <a:r>
              <a:rPr lang="en-US" sz="2800" dirty="0" smtClean="0"/>
              <a:t>Antonio G. Rodriguez</a:t>
            </a:r>
          </a:p>
          <a:p>
            <a:pPr algn="l"/>
            <a:r>
              <a:rPr lang="en-US" sz="2800" dirty="0" err="1" smtClean="0"/>
              <a:t>Arnaldo</a:t>
            </a:r>
            <a:r>
              <a:rPr lang="en-US" sz="2800" dirty="0" smtClean="0"/>
              <a:t> A. Oliver</a:t>
            </a:r>
          </a:p>
          <a:p>
            <a:pPr algn="l"/>
            <a:r>
              <a:rPr lang="en-US" sz="2800" dirty="0" smtClean="0"/>
              <a:t>Raul Y. </a:t>
            </a:r>
            <a:r>
              <a:rPr lang="en-US" sz="2800" dirty="0" smtClean="0"/>
              <a:t>Mora		       	   December  11, 2008</a:t>
            </a:r>
            <a:endParaRPr lang="en-US" sz="2800" dirty="0" smtClean="0"/>
          </a:p>
        </p:txBody>
      </p:sp>
      <p:pic>
        <p:nvPicPr>
          <p:cNvPr id="4" name="Picture 3" descr="Ants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0604" y="3505200"/>
            <a:ext cx="2122792" cy="996329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 descr="rumLogo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0" y="5565212"/>
            <a:ext cx="1043984" cy="1026088"/>
          </a:xfrm>
          <a:prstGeom prst="rect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133850" y="2819400"/>
            <a:ext cx="876300" cy="457200"/>
          </a:xfrm>
          <a:prstGeom prst="rect">
            <a:avLst/>
          </a:prstGeom>
        </p:spPr>
        <p:txBody>
          <a:bodyPr lIns="45720" rIns="22860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By: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7" name="Picture 3" descr="C:\Users\Gabio\Desktop\BMSLogo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3815" y="1371600"/>
            <a:ext cx="2536371" cy="12105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RFID Module</a:t>
            </a:r>
            <a:endParaRPr lang="en-US" sz="44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SkyeRead</a:t>
            </a:r>
            <a:r>
              <a:rPr lang="en-US" dirty="0" smtClean="0"/>
              <a:t> M1 from </a:t>
            </a:r>
            <a:r>
              <a:rPr lang="en-US" dirty="0" err="1" smtClean="0"/>
              <a:t>SkyeTek</a:t>
            </a:r>
            <a:endParaRPr lang="en-US" dirty="0" smtClean="0"/>
          </a:p>
          <a:p>
            <a:pPr lvl="1"/>
            <a:r>
              <a:rPr lang="en-US" dirty="0" smtClean="0"/>
              <a:t>Reading RFID Tags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8" name="Picture 7" descr="SkyeTek-M1-RFID-Mod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2838" y="3352800"/>
            <a:ext cx="1838325" cy="1714500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USB Module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USB Module from FTDI Chips</a:t>
            </a:r>
          </a:p>
          <a:p>
            <a:pPr lvl="1"/>
            <a:r>
              <a:rPr lang="en-US" dirty="0" smtClean="0"/>
              <a:t>Communication with client station</a:t>
            </a:r>
            <a:endParaRPr lang="en-US" dirty="0"/>
          </a:p>
        </p:txBody>
      </p:sp>
      <p:pic>
        <p:nvPicPr>
          <p:cNvPr id="7" name="Picture 6" descr="USB-Modul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2725" y="2999596"/>
            <a:ext cx="3638550" cy="256300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0000" endA="300" endPos="38500" dist="508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Hardware Block Diagram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Connections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1733550" y="2362200"/>
          <a:ext cx="5676900" cy="3527425"/>
        </p:xfrm>
        <a:graphic>
          <a:graphicData uri="http://schemas.openxmlformats.org/presentationml/2006/ole">
            <p:oleObj spid="_x0000_s24579" name="Visio" r:id="rId4" imgW="5677245" imgH="352820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Station Client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Web based application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Communicates with the server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Controls, and communicates with the scanner</a:t>
            </a:r>
          </a:p>
          <a:p>
            <a:pPr>
              <a:lnSpc>
                <a:spcPct val="150000"/>
              </a:lnSpc>
              <a:buNone/>
            </a:pPr>
            <a:endParaRPr lang="en-US" dirty="0" smtClean="0"/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Station Client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User Interface Example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684106"/>
            <a:ext cx="6096000" cy="2954694"/>
          </a:xfrm>
          <a:prstGeom prst="foldedCorner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Server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Java application</a:t>
            </a:r>
          </a:p>
          <a:p>
            <a:r>
              <a:rPr lang="en-US" dirty="0" smtClean="0"/>
              <a:t>Support multiple stations</a:t>
            </a:r>
          </a:p>
          <a:p>
            <a:r>
              <a:rPr lang="en-US" dirty="0" smtClean="0"/>
              <a:t>Provides integration client – database</a:t>
            </a:r>
          </a:p>
          <a:p>
            <a:r>
              <a:rPr lang="en-US" dirty="0" smtClean="0"/>
              <a:t>Client – Java sockets – TCP/IP</a:t>
            </a:r>
          </a:p>
          <a:p>
            <a:pPr lvl="1"/>
            <a:r>
              <a:rPr lang="en-US" dirty="0" smtClean="0"/>
              <a:t>Send books information in MARC</a:t>
            </a:r>
          </a:p>
          <a:p>
            <a:r>
              <a:rPr lang="en-US" dirty="0" smtClean="0"/>
              <a:t>Database – JDBC package </a:t>
            </a:r>
          </a:p>
          <a:p>
            <a:r>
              <a:rPr lang="en-US" dirty="0" smtClean="0"/>
              <a:t>Sends confirmation email – SMTP 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MARC Format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MARC formats are standards for the representation and communication of bibliographic and related information.</a:t>
            </a:r>
          </a:p>
          <a:p>
            <a:pPr lvl="1"/>
            <a:r>
              <a:rPr lang="en-US" dirty="0" smtClean="0"/>
              <a:t>MARC 21 LITE</a:t>
            </a:r>
          </a:p>
          <a:p>
            <a:r>
              <a:rPr lang="en-US" dirty="0" smtClean="0"/>
              <a:t>MARC and BMS</a:t>
            </a:r>
          </a:p>
          <a:p>
            <a:pPr lvl="1"/>
            <a:r>
              <a:rPr lang="en-US" dirty="0" smtClean="0"/>
              <a:t>Records Interpretation</a:t>
            </a:r>
          </a:p>
          <a:p>
            <a:pPr lvl="1"/>
            <a:r>
              <a:rPr lang="en-US" dirty="0" smtClean="0"/>
              <a:t>Database Design</a:t>
            </a:r>
          </a:p>
          <a:p>
            <a:pPr lvl="1"/>
            <a:r>
              <a:rPr lang="en-US" dirty="0" smtClean="0"/>
              <a:t>Book Information exchange</a:t>
            </a:r>
          </a:p>
          <a:p>
            <a:pPr lvl="2"/>
            <a:r>
              <a:rPr lang="en-US" dirty="0" smtClean="0"/>
              <a:t>MARC Packet</a:t>
            </a:r>
          </a:p>
          <a:p>
            <a:pPr lvl="1"/>
            <a:endParaRPr lang="en-US" dirty="0" smtClean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3581400"/>
            <a:ext cx="167640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12700" stA="38000" endPos="28000" dist="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Database Schema</a:t>
            </a:r>
            <a:endParaRPr lang="en-US" sz="4400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533400" y="1828800"/>
            <a:ext cx="8153400" cy="1219200"/>
          </a:xfrm>
        </p:spPr>
        <p:txBody>
          <a:bodyPr/>
          <a:lstStyle/>
          <a:p>
            <a:r>
              <a:rPr lang="en-US" dirty="0" smtClean="0"/>
              <a:t>The BMS database was composed of three main parts.</a:t>
            </a: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/>
        </p:nvGraphicFramePr>
        <p:xfrm>
          <a:off x="1143000" y="3352800"/>
          <a:ext cx="6934200" cy="2514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Transactions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6"/>
            <a:ext cx="8229600" cy="4906963"/>
          </a:xfrm>
        </p:spPr>
        <p:txBody>
          <a:bodyPr>
            <a:normAutofit/>
          </a:bodyPr>
          <a:lstStyle/>
          <a:p>
            <a:r>
              <a:rPr lang="en-US" dirty="0" smtClean="0"/>
              <a:t>Books Check-In </a:t>
            </a:r>
          </a:p>
          <a:p>
            <a:pPr lvl="1"/>
            <a:r>
              <a:rPr lang="en-US" dirty="0" smtClean="0"/>
              <a:t>Operation of returning </a:t>
            </a:r>
            <a:r>
              <a:rPr lang="en-US" i="1" dirty="0" smtClean="0"/>
              <a:t>one</a:t>
            </a:r>
            <a:r>
              <a:rPr lang="en-US" dirty="0" smtClean="0"/>
              <a:t> book to the library.</a:t>
            </a:r>
          </a:p>
          <a:p>
            <a:pPr lvl="1"/>
            <a:r>
              <a:rPr lang="en-US" dirty="0" smtClean="0"/>
              <a:t>Only </a:t>
            </a:r>
            <a:r>
              <a:rPr lang="en-US" i="1" dirty="0" smtClean="0"/>
              <a:t>one</a:t>
            </a:r>
            <a:r>
              <a:rPr lang="en-US" dirty="0" smtClean="0"/>
              <a:t> RFID tag needed.</a:t>
            </a:r>
          </a:p>
          <a:p>
            <a:r>
              <a:rPr lang="en-US" dirty="0" smtClean="0"/>
              <a:t>Books Check-Out</a:t>
            </a:r>
          </a:p>
          <a:p>
            <a:pPr lvl="1"/>
            <a:r>
              <a:rPr lang="en-US" dirty="0" smtClean="0"/>
              <a:t>Operation of taking out of the library a series of books using the customer’s RFID card.</a:t>
            </a:r>
          </a:p>
          <a:p>
            <a:pPr lvl="1"/>
            <a:r>
              <a:rPr lang="en-US" dirty="0" smtClean="0"/>
              <a:t>Group of RFID tags needed.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/>
              <a:t>Market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Competitors:</a:t>
            </a:r>
          </a:p>
          <a:p>
            <a:r>
              <a:rPr lang="en-US" dirty="0" smtClean="0"/>
              <a:t>3M™:</a:t>
            </a:r>
          </a:p>
          <a:p>
            <a:pPr lvl="1"/>
            <a:r>
              <a:rPr lang="en-US" dirty="0" smtClean="0"/>
              <a:t>Markets: United States and Puerto Rico</a:t>
            </a:r>
          </a:p>
          <a:p>
            <a:r>
              <a:rPr lang="en-US" dirty="0" smtClean="0"/>
              <a:t>Checkpoint</a:t>
            </a:r>
            <a:r>
              <a:rPr lang="en-US" baseline="30000" dirty="0" smtClean="0"/>
              <a:t>®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Market: United States</a:t>
            </a:r>
          </a:p>
          <a:p>
            <a:r>
              <a:rPr lang="en-US" dirty="0" smtClean="0"/>
              <a:t>BMS vs. Others</a:t>
            </a:r>
          </a:p>
          <a:p>
            <a:pPr lvl="1"/>
            <a:r>
              <a:rPr lang="en-US" dirty="0" smtClean="0"/>
              <a:t>Differences and Similarities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/>
              <a:t>Outline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  <a:p>
            <a:r>
              <a:rPr lang="en-US" dirty="0" smtClean="0"/>
              <a:t>Problem</a:t>
            </a:r>
          </a:p>
          <a:p>
            <a:r>
              <a:rPr lang="en-US" dirty="0" smtClean="0"/>
              <a:t>Solution</a:t>
            </a:r>
          </a:p>
          <a:p>
            <a:r>
              <a:rPr lang="en-US" dirty="0" smtClean="0"/>
              <a:t>Design</a:t>
            </a:r>
          </a:p>
          <a:p>
            <a:r>
              <a:rPr lang="en-US" dirty="0" smtClean="0"/>
              <a:t>Budget</a:t>
            </a:r>
          </a:p>
          <a:p>
            <a:r>
              <a:rPr lang="en-US" dirty="0" smtClean="0"/>
              <a:t>Impacts </a:t>
            </a:r>
          </a:p>
          <a:p>
            <a:r>
              <a:rPr lang="en-US" dirty="0" smtClean="0"/>
              <a:t>Conclusion</a:t>
            </a:r>
          </a:p>
          <a:p>
            <a:pPr lvl="1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Budget</a:t>
            </a:r>
            <a:endParaRPr lang="en-US" sz="440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3400" y="5867400"/>
            <a:ext cx="792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Indirect &amp; overhead costs: $20,271.82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Impacts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Ethical/Legal Aspects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Serial communication package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Environmental/Social Impacts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Station components disposal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Do not replaces employees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Conclusion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Self Check-out, and Check-in station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Email receipt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Below estimated budget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Demonstration</a:t>
            </a:r>
            <a:endParaRPr lang="en-US" sz="4400" dirty="0"/>
          </a:p>
        </p:txBody>
      </p:sp>
      <p:pic>
        <p:nvPicPr>
          <p:cNvPr id="6" name="BMS_000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168400" y="1524000"/>
            <a:ext cx="680720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Questions?</a:t>
            </a:r>
            <a:endParaRPr lang="en-US" sz="4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1300" y="1847850"/>
            <a:ext cx="358140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2933700" y="51054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more information contact: </a:t>
            </a:r>
          </a:p>
          <a:p>
            <a:r>
              <a:rPr lang="en-US" dirty="0" smtClean="0"/>
              <a:t>ema.glez@gmail.com</a:t>
            </a:r>
          </a:p>
          <a:p>
            <a:r>
              <a:rPr lang="en-US" dirty="0" smtClean="0"/>
              <a:t>ants.bms@gmail.com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/>
              <a:t>Background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Books exist from thousands of years ago</a:t>
            </a:r>
          </a:p>
          <a:p>
            <a:r>
              <a:rPr lang="en-US" dirty="0" smtClean="0"/>
              <a:t>First public library – 1598</a:t>
            </a:r>
          </a:p>
          <a:p>
            <a:r>
              <a:rPr lang="en-US" dirty="0" smtClean="0"/>
              <a:t>Leasing </a:t>
            </a:r>
            <a:r>
              <a:rPr lang="en-US" dirty="0" smtClean="0"/>
              <a:t>process changes</a:t>
            </a:r>
            <a:endParaRPr lang="en-US" dirty="0" smtClean="0"/>
          </a:p>
          <a:p>
            <a:pPr lvl="1"/>
            <a:r>
              <a:rPr lang="en-US" dirty="0" smtClean="0"/>
              <a:t>From book </a:t>
            </a:r>
            <a:r>
              <a:rPr lang="en-US" dirty="0" smtClean="0"/>
              <a:t>name </a:t>
            </a:r>
            <a:r>
              <a:rPr lang="en-US" dirty="0" smtClean="0"/>
              <a:t>to barcode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/>
              <a:t>Problem Statement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Slow process of borrowing and returning books in the library</a:t>
            </a:r>
          </a:p>
          <a:p>
            <a:pPr lvl="1"/>
            <a:r>
              <a:rPr lang="en-US" dirty="0" smtClean="0"/>
              <a:t>Lines</a:t>
            </a:r>
          </a:p>
          <a:p>
            <a:pPr lvl="1"/>
            <a:r>
              <a:rPr lang="en-US" dirty="0" smtClean="0"/>
              <a:t>Interaction with librarian</a:t>
            </a:r>
          </a:p>
          <a:p>
            <a:pPr lvl="1"/>
            <a:r>
              <a:rPr lang="en-US" dirty="0" smtClean="0"/>
              <a:t>Locate  barcodes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dirty="0" smtClean="0"/>
              <a:t>Solution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Self check-</a:t>
            </a:r>
            <a:r>
              <a:rPr lang="en-US" dirty="0" smtClean="0"/>
              <a:t>out</a:t>
            </a:r>
            <a:r>
              <a:rPr lang="en-US" dirty="0" smtClean="0"/>
              <a:t> station</a:t>
            </a:r>
          </a:p>
          <a:p>
            <a:r>
              <a:rPr lang="en-US" dirty="0" smtClean="0"/>
              <a:t>Self check-in station</a:t>
            </a:r>
          </a:p>
          <a:p>
            <a:r>
              <a:rPr lang="en-US" dirty="0" smtClean="0"/>
              <a:t>Email receipt</a:t>
            </a:r>
          </a:p>
          <a:p>
            <a:r>
              <a:rPr lang="en-US" dirty="0" smtClean="0"/>
              <a:t>RFID technology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Team Tasks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Emanuel Gonzalez – PM, Server</a:t>
            </a:r>
          </a:p>
          <a:p>
            <a:r>
              <a:rPr lang="en-US" dirty="0" smtClean="0"/>
              <a:t>Antonio G. Rodriguez – Database (MARC)</a:t>
            </a:r>
          </a:p>
          <a:p>
            <a:r>
              <a:rPr lang="en-US" dirty="0" err="1" smtClean="0"/>
              <a:t>Arnaldo</a:t>
            </a:r>
            <a:r>
              <a:rPr lang="en-US" dirty="0" smtClean="0"/>
              <a:t> A. Oliver – Scanner (Hardware)</a:t>
            </a:r>
          </a:p>
          <a:p>
            <a:r>
              <a:rPr lang="en-US" dirty="0" smtClean="0"/>
              <a:t>Raul Y. Mora – Client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System Design</a:t>
            </a:r>
            <a:endParaRPr lang="en-US" sz="4400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611408" y="1905000"/>
          <a:ext cx="7921184" cy="3866356"/>
        </p:xfrm>
        <a:graphic>
          <a:graphicData uri="http://schemas.openxmlformats.org/presentationml/2006/ole">
            <p:oleObj spid="_x0000_s2050" name="Visio" r:id="rId4" imgW="7006354" imgH="3418732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Station Scanner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Connected to the client application</a:t>
            </a:r>
          </a:p>
          <a:p>
            <a:r>
              <a:rPr lang="en-US" dirty="0" smtClean="0"/>
              <a:t>Sends RFID Tags to the computer</a:t>
            </a:r>
          </a:p>
          <a:p>
            <a:r>
              <a:rPr lang="en-US" dirty="0" smtClean="0"/>
              <a:t>Main Components</a:t>
            </a:r>
          </a:p>
          <a:p>
            <a:pPr lvl="1"/>
            <a:r>
              <a:rPr lang="en-US" dirty="0" smtClean="0"/>
              <a:t>Microcontroller</a:t>
            </a:r>
          </a:p>
          <a:p>
            <a:pPr lvl="1"/>
            <a:r>
              <a:rPr lang="en-US" dirty="0" smtClean="0"/>
              <a:t>RFID Module</a:t>
            </a:r>
          </a:p>
          <a:p>
            <a:pPr lvl="1"/>
            <a:r>
              <a:rPr lang="en-US" dirty="0" smtClean="0"/>
              <a:t>USB Module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8" name="Picture 7" descr="Ants-BM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3505200"/>
            <a:ext cx="3962400" cy="1757756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400" dirty="0" smtClean="0"/>
              <a:t>Microcontroller</a:t>
            </a:r>
            <a:endParaRPr lang="en-US" sz="4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MSP430 from Texas Instrument</a:t>
            </a:r>
          </a:p>
          <a:p>
            <a:pPr lvl="1"/>
            <a:r>
              <a:rPr lang="en-US" dirty="0" smtClean="0"/>
              <a:t>Establish communication</a:t>
            </a:r>
          </a:p>
          <a:p>
            <a:pPr lvl="1"/>
            <a:r>
              <a:rPr lang="en-US" dirty="0" smtClean="0"/>
              <a:t>Control communication</a:t>
            </a:r>
          </a:p>
          <a:p>
            <a:pPr lvl="1">
              <a:buNone/>
            </a:pPr>
            <a:endParaRPr lang="en-US" dirty="0"/>
          </a:p>
        </p:txBody>
      </p:sp>
      <p:pic>
        <p:nvPicPr>
          <p:cNvPr id="6" name="Picture 5" descr="MSP43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699" y="3276600"/>
            <a:ext cx="3174603" cy="250158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675</TotalTime>
  <Words>743</Words>
  <Application>Microsoft Office PowerPoint</Application>
  <PresentationFormat>On-screen Show (4:3)</PresentationFormat>
  <Paragraphs>169</Paragraphs>
  <Slides>24</Slides>
  <Notes>23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6" baseType="lpstr">
      <vt:lpstr>Foundry</vt:lpstr>
      <vt:lpstr>Visio</vt:lpstr>
      <vt:lpstr> Computer Engineering Design Project</vt:lpstr>
      <vt:lpstr>Outline</vt:lpstr>
      <vt:lpstr>Background</vt:lpstr>
      <vt:lpstr>Problem Statement</vt:lpstr>
      <vt:lpstr>Solution</vt:lpstr>
      <vt:lpstr>Team Tasks</vt:lpstr>
      <vt:lpstr>System Design</vt:lpstr>
      <vt:lpstr>Station Scanner</vt:lpstr>
      <vt:lpstr>Microcontroller</vt:lpstr>
      <vt:lpstr>RFID Module</vt:lpstr>
      <vt:lpstr>USB Module</vt:lpstr>
      <vt:lpstr>Hardware Block Diagram</vt:lpstr>
      <vt:lpstr>Station Client</vt:lpstr>
      <vt:lpstr>Station Client</vt:lpstr>
      <vt:lpstr>Server</vt:lpstr>
      <vt:lpstr>MARC Format</vt:lpstr>
      <vt:lpstr>Database Schema</vt:lpstr>
      <vt:lpstr>Transactions</vt:lpstr>
      <vt:lpstr>Market</vt:lpstr>
      <vt:lpstr>Budget</vt:lpstr>
      <vt:lpstr>Impacts</vt:lpstr>
      <vt:lpstr>Conclusion</vt:lpstr>
      <vt:lpstr>Demonstration</vt:lpstr>
      <vt:lpstr>Questions?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Book Monitoring System by</dc:title>
  <dc:creator>Antonio G. Rodriguez</dc:creator>
  <cp:lastModifiedBy>Emanuel Gonzalez</cp:lastModifiedBy>
  <cp:revision>75</cp:revision>
  <dcterms:created xsi:type="dcterms:W3CDTF">2008-12-09T22:57:47Z</dcterms:created>
  <dcterms:modified xsi:type="dcterms:W3CDTF">2008-12-11T11:50:55Z</dcterms:modified>
</cp:coreProperties>
</file>